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8" r:id="rId2"/>
  </p:sldMasterIdLst>
  <p:notesMasterIdLst>
    <p:notesMasterId r:id="rId32"/>
  </p:notesMasterIdLst>
  <p:sldIdLst>
    <p:sldId id="422" r:id="rId3"/>
    <p:sldId id="418" r:id="rId4"/>
    <p:sldId id="423" r:id="rId5"/>
    <p:sldId id="424" r:id="rId6"/>
    <p:sldId id="425" r:id="rId7"/>
    <p:sldId id="426" r:id="rId8"/>
    <p:sldId id="427" r:id="rId9"/>
    <p:sldId id="428" r:id="rId10"/>
    <p:sldId id="429" r:id="rId11"/>
    <p:sldId id="430" r:id="rId12"/>
    <p:sldId id="431" r:id="rId13"/>
    <p:sldId id="432" r:id="rId14"/>
    <p:sldId id="433" r:id="rId15"/>
    <p:sldId id="434" r:id="rId16"/>
    <p:sldId id="435" r:id="rId17"/>
    <p:sldId id="436" r:id="rId18"/>
    <p:sldId id="437" r:id="rId19"/>
    <p:sldId id="438" r:id="rId20"/>
    <p:sldId id="439" r:id="rId21"/>
    <p:sldId id="440" r:id="rId22"/>
    <p:sldId id="441" r:id="rId23"/>
    <p:sldId id="442" r:id="rId24"/>
    <p:sldId id="443" r:id="rId25"/>
    <p:sldId id="444" r:id="rId26"/>
    <p:sldId id="445" r:id="rId27"/>
    <p:sldId id="446" r:id="rId28"/>
    <p:sldId id="447" r:id="rId29"/>
    <p:sldId id="448" r:id="rId30"/>
    <p:sldId id="417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67"/>
    <a:srgbClr val="006668"/>
    <a:srgbClr val="1F9181"/>
    <a:srgbClr val="37547F"/>
    <a:srgbClr val="018381"/>
    <a:srgbClr val="504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03"/>
  </p:normalViewPr>
  <p:slideViewPr>
    <p:cSldViewPr snapToGrid="0" snapToObjects="1">
      <p:cViewPr varScale="1">
        <p:scale>
          <a:sx n="63" d="100"/>
          <a:sy n="63" d="100"/>
        </p:scale>
        <p:origin x="7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64"/>
    </p:cViewPr>
  </p:sorterViewPr>
  <p:notesViewPr>
    <p:cSldViewPr snapToGrid="0" snapToObjects="1">
      <p:cViewPr varScale="1">
        <p:scale>
          <a:sx n="65" d="100"/>
          <a:sy n="65" d="100"/>
        </p:scale>
        <p:origin x="329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3D82D-947C-4A38-AA5E-D9D413095B57}" type="datetimeFigureOut">
              <a:rPr lang="pl-PL" smtClean="0"/>
              <a:t>25.06.2022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52CFD-880A-4EE5-9922-B040645AC4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73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205047" y="245601"/>
            <a:ext cx="11781905" cy="6366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9920" y="1783013"/>
            <a:ext cx="7498080" cy="1726949"/>
          </a:xfrm>
        </p:spPr>
        <p:txBody>
          <a:bodyPr anchor="b">
            <a:normAutofit/>
          </a:bodyPr>
          <a:lstStyle>
            <a:lvl1pPr algn="r">
              <a:defRPr sz="5400" b="1">
                <a:solidFill>
                  <a:srgbClr val="37547F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9920" y="3602038"/>
            <a:ext cx="7498080" cy="631277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3754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6553200" y="49027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4" r="20502"/>
          <a:stretch/>
        </p:blipFill>
        <p:spPr>
          <a:xfrm>
            <a:off x="382385" y="1783014"/>
            <a:ext cx="2787535" cy="355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36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8BB6-BAB5-F04D-9BBF-3D8562FD5D79}" type="datetimeFigureOut">
              <a:rPr lang="pl-PL" smtClean="0"/>
              <a:t>25.06.2022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F8A5-E1E6-D948-95FF-3A30A6674B21}" type="slidenum">
              <a:rPr lang="pl-PL" smtClean="0"/>
              <a:t>‹#›</a:t>
            </a:fld>
            <a:endParaRPr lang="pl-PL"/>
          </a:p>
        </p:txBody>
      </p:sp>
      <p:sp>
        <p:nvSpPr>
          <p:cNvPr id="5" name="Prostokąt 4"/>
          <p:cNvSpPr/>
          <p:nvPr userDrawn="1"/>
        </p:nvSpPr>
        <p:spPr>
          <a:xfrm>
            <a:off x="0" y="0"/>
            <a:ext cx="5126182" cy="6858000"/>
          </a:xfrm>
          <a:prstGeom prst="rect">
            <a:avLst/>
          </a:prstGeom>
          <a:solidFill>
            <a:srgbClr val="018381"/>
          </a:solidFill>
          <a:ln>
            <a:solidFill>
              <a:srgbClr val="1F9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126182" y="3428998"/>
            <a:ext cx="7065818" cy="3429001"/>
          </a:xfrm>
          <a:solidFill>
            <a:srgbClr val="009067"/>
          </a:solidFill>
          <a:ln>
            <a:solidFill>
              <a:srgbClr val="009067"/>
            </a:solidFill>
          </a:ln>
        </p:spPr>
        <p:txBody>
          <a:bodyPr/>
          <a:lstStyle>
            <a:lvl1pPr marL="809625" indent="0" algn="l" defTabSz="1884363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 smtClean="0"/>
          </a:p>
          <a:p>
            <a:r>
              <a:rPr lang="pl-PL" dirty="0" smtClean="0"/>
              <a:t>Kliknij</a:t>
            </a:r>
            <a:r>
              <a:rPr lang="pl-PL" dirty="0"/>
              <a:t>, aby edytować styl wzorca podtytułu</a:t>
            </a:r>
            <a:endParaRPr lang="en-US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1" y="906142"/>
            <a:ext cx="2408652" cy="300677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80" y="906142"/>
            <a:ext cx="2408652" cy="300677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54" y="3051110"/>
            <a:ext cx="2408652" cy="3006773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001EB4BC-9498-4250-9529-98492A06C422}"/>
              </a:ext>
            </a:extLst>
          </p:cNvPr>
          <p:cNvSpPr txBox="1">
            <a:spLocks/>
          </p:cNvSpPr>
          <p:nvPr userDrawn="1"/>
        </p:nvSpPr>
        <p:spPr>
          <a:xfrm>
            <a:off x="6964801" y="2152600"/>
            <a:ext cx="3388580" cy="922136"/>
          </a:xfrm>
          <a:prstGeom prst="rect">
            <a:avLst/>
          </a:prstGeom>
          <a:solidFill>
            <a:srgbClr val="00666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6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CZEŚĆ 3.</a:t>
            </a:r>
            <a:endParaRPr lang="pl-PL" sz="6000" dirty="0">
              <a:solidFill>
                <a:schemeClr val="bg1">
                  <a:lumMod val="9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2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8BB6-BAB5-F04D-9BBF-3D8562FD5D79}" type="datetimeFigureOut">
              <a:rPr lang="pl-PL" smtClean="0"/>
              <a:t>25.06.2022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F8A5-E1E6-D948-95FF-3A30A6674B21}" type="slidenum">
              <a:rPr lang="pl-PL" smtClean="0"/>
              <a:t>‹#›</a:t>
            </a:fld>
            <a:endParaRPr lang="pl-PL"/>
          </a:p>
        </p:txBody>
      </p:sp>
      <p:sp>
        <p:nvSpPr>
          <p:cNvPr id="5" name="Prostokąt 4"/>
          <p:cNvSpPr/>
          <p:nvPr userDrawn="1"/>
        </p:nvSpPr>
        <p:spPr>
          <a:xfrm>
            <a:off x="0" y="0"/>
            <a:ext cx="5126182" cy="6858000"/>
          </a:xfrm>
          <a:prstGeom prst="rect">
            <a:avLst/>
          </a:prstGeom>
          <a:solidFill>
            <a:srgbClr val="018381"/>
          </a:solidFill>
          <a:ln>
            <a:solidFill>
              <a:srgbClr val="1F9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488" y="3051110"/>
            <a:ext cx="2408652" cy="300677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371" y="665177"/>
            <a:ext cx="2408652" cy="3006773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53" y="3006773"/>
            <a:ext cx="2408652" cy="3006773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46" y="641989"/>
            <a:ext cx="2408652" cy="3006773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126182" y="3428998"/>
            <a:ext cx="7065818" cy="3429001"/>
          </a:xfrm>
          <a:solidFill>
            <a:srgbClr val="1F9181"/>
          </a:solidFill>
          <a:ln>
            <a:solidFill>
              <a:srgbClr val="009067"/>
            </a:solidFill>
          </a:ln>
        </p:spPr>
        <p:txBody>
          <a:bodyPr/>
          <a:lstStyle>
            <a:lvl1pPr marL="809625" indent="0" algn="l" defTabSz="1884363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 smtClean="0"/>
          </a:p>
          <a:p>
            <a:r>
              <a:rPr lang="pl-PL" dirty="0" smtClean="0"/>
              <a:t>Kliknij</a:t>
            </a:r>
            <a:r>
              <a:rPr lang="pl-PL" dirty="0"/>
              <a:t>, aby edytować styl wzorca podtytułu</a:t>
            </a:r>
            <a:endParaRPr lang="en-US" dirty="0"/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xmlns="" id="{001EB4BC-9498-4250-9529-98492A06C422}"/>
              </a:ext>
            </a:extLst>
          </p:cNvPr>
          <p:cNvSpPr txBox="1">
            <a:spLocks/>
          </p:cNvSpPr>
          <p:nvPr userDrawn="1"/>
        </p:nvSpPr>
        <p:spPr>
          <a:xfrm>
            <a:off x="6964801" y="2084637"/>
            <a:ext cx="3388580" cy="922136"/>
          </a:xfrm>
          <a:prstGeom prst="rect">
            <a:avLst/>
          </a:prstGeom>
          <a:solidFill>
            <a:srgbClr val="1F918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6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CZEŚĆ 4.</a:t>
            </a:r>
            <a:endParaRPr lang="pl-PL" sz="6000" dirty="0">
              <a:solidFill>
                <a:schemeClr val="bg1">
                  <a:lumMod val="9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88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</a:t>
            </a:r>
            <a:r>
              <a:rPr lang="pl-PL" dirty="0" smtClean="0"/>
              <a:t>poziom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0" y="6417425"/>
            <a:ext cx="12192000" cy="440575"/>
          </a:xfrm>
          <a:prstGeom prst="rect">
            <a:avLst/>
          </a:prstGeom>
          <a:solidFill>
            <a:srgbClr val="009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131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</a:t>
            </a:r>
            <a:r>
              <a:rPr lang="pl-PL" dirty="0" smtClean="0"/>
              <a:t>poziom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0" y="6417425"/>
            <a:ext cx="12192000" cy="440575"/>
          </a:xfrm>
          <a:prstGeom prst="rect">
            <a:avLst/>
          </a:prstGeom>
          <a:solidFill>
            <a:srgbClr val="018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3054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</a:t>
            </a:r>
            <a:r>
              <a:rPr lang="pl-PL" dirty="0" smtClean="0"/>
              <a:t>poziom</a:t>
            </a:r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0" y="6417425"/>
            <a:ext cx="12192000" cy="440575"/>
          </a:xfrm>
          <a:prstGeom prst="rect">
            <a:avLst/>
          </a:prstGeom>
          <a:solidFill>
            <a:srgbClr val="0066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2768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37547F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7547F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rgbClr val="37547F"/>
                </a:solidFill>
              </a:defRPr>
            </a:lvl2pPr>
            <a:lvl3pPr>
              <a:defRPr>
                <a:solidFill>
                  <a:srgbClr val="37547F"/>
                </a:solidFill>
              </a:defRPr>
            </a:lvl3pPr>
            <a:lvl4pPr>
              <a:defRPr>
                <a:solidFill>
                  <a:srgbClr val="37547F"/>
                </a:solidFill>
              </a:defRPr>
            </a:lvl4pPr>
            <a:lvl5pPr>
              <a:defRPr>
                <a:solidFill>
                  <a:srgbClr val="37547F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</a:t>
            </a:r>
            <a:r>
              <a:rPr lang="pl-PL" dirty="0" smtClean="0"/>
              <a:t>poziom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0" y="6417425"/>
            <a:ext cx="12192000" cy="440575"/>
          </a:xfrm>
          <a:prstGeom prst="rect">
            <a:avLst/>
          </a:prstGeom>
          <a:solidFill>
            <a:srgbClr val="018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7903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</a:t>
            </a:r>
            <a:r>
              <a:rPr lang="pl-PL" dirty="0" smtClean="0"/>
              <a:t>poziom</a:t>
            </a:r>
          </a:p>
          <a:p>
            <a:pPr lvl="1"/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0" y="6417425"/>
            <a:ext cx="12192000" cy="440575"/>
          </a:xfrm>
          <a:prstGeom prst="rect">
            <a:avLst/>
          </a:prstGeom>
          <a:solidFill>
            <a:srgbClr val="3754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5443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205047" y="245601"/>
            <a:ext cx="11781905" cy="6366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713" y="2444245"/>
            <a:ext cx="7498080" cy="636886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3754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6553200" y="49027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88"/>
          <a:stretch/>
        </p:blipFill>
        <p:spPr>
          <a:xfrm>
            <a:off x="538118" y="2115589"/>
            <a:ext cx="2337525" cy="2626822"/>
          </a:xfrm>
          <a:prstGeom prst="rect">
            <a:avLst/>
          </a:prstGeom>
        </p:spPr>
      </p:pic>
      <p:sp>
        <p:nvSpPr>
          <p:cNvPr id="8" name="Symbol zastępczy zawartości 2"/>
          <p:cNvSpPr>
            <a:spLocks noGrp="1"/>
          </p:cNvSpPr>
          <p:nvPr>
            <p:ph idx="15"/>
          </p:nvPr>
        </p:nvSpPr>
        <p:spPr>
          <a:xfrm>
            <a:off x="3208713" y="3233784"/>
            <a:ext cx="7498080" cy="8413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37547F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73510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205047" y="245601"/>
            <a:ext cx="11781905" cy="6366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491" y="2505204"/>
            <a:ext cx="7498080" cy="222795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754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6553200" y="49027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88"/>
          <a:stretch/>
        </p:blipFill>
        <p:spPr>
          <a:xfrm>
            <a:off x="8894618" y="2115589"/>
            <a:ext cx="2337525" cy="26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94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F918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rgbClr val="37547F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rgbClr val="006668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6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60465" y="205046"/>
            <a:ext cx="11632276" cy="6366798"/>
          </a:xfrm>
          <a:prstGeom prst="rect">
            <a:avLst/>
          </a:prstGeom>
          <a:solidFill>
            <a:srgbClr val="3754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9920" y="1122363"/>
            <a:ext cx="7498080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9920" y="3602038"/>
            <a:ext cx="7498080" cy="63127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6553200" y="49027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4314102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5548BB6-BAB5-F04D-9BBF-3D8562FD5D79}" type="datetimeFigureOut">
              <a:rPr lang="pl-PL" smtClean="0"/>
              <a:t>25.06.2022</a:t>
            </a:fld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78" y="1977234"/>
            <a:ext cx="2603180" cy="324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5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8BB6-BAB5-F04D-9BBF-3D8562FD5D79}" type="datetimeFigureOut">
              <a:rPr lang="pl-PL" smtClean="0"/>
              <a:t>25.06.2022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F8A5-E1E6-D948-95FF-3A30A6674B21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Prostokąt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3169920" y="3428999"/>
            <a:ext cx="7498080" cy="2066464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19" name="Obraz 18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36" y="1679139"/>
            <a:ext cx="2973397" cy="3711757"/>
          </a:xfrm>
          <a:prstGeom prst="rect">
            <a:avLst/>
          </a:prstGeom>
        </p:spPr>
      </p:pic>
      <p:sp>
        <p:nvSpPr>
          <p:cNvPr id="20" name="Tytuł 1">
            <a:extLst>
              <a:ext uri="{FF2B5EF4-FFF2-40B4-BE49-F238E27FC236}">
                <a16:creationId xmlns:a16="http://schemas.microsoft.com/office/drawing/2014/main" xmlns="" id="{001EB4BC-9498-4250-9529-98492A06C422}"/>
              </a:ext>
            </a:extLst>
          </p:cNvPr>
          <p:cNvSpPr txBox="1">
            <a:spLocks/>
          </p:cNvSpPr>
          <p:nvPr userDrawn="1"/>
        </p:nvSpPr>
        <p:spPr>
          <a:xfrm>
            <a:off x="2781300" y="2365649"/>
            <a:ext cx="7886700" cy="922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32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Kontakt:</a:t>
            </a:r>
            <a:endParaRPr lang="pl-PL" sz="3200" dirty="0">
              <a:solidFill>
                <a:schemeClr val="bg1">
                  <a:lumMod val="9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79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54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592936"/>
            <a:ext cx="10722033" cy="132556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2000" b="1" i="0" u="none" strike="noStrike" smtClean="0">
                <a:solidFill>
                  <a:schemeClr val="bg1">
                    <a:lumMod val="9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28" y="586274"/>
            <a:ext cx="1150139" cy="143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26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12187070" cy="6858000"/>
          </a:xfrm>
          <a:prstGeom prst="rect">
            <a:avLst/>
          </a:prstGeom>
          <a:solidFill>
            <a:srgbClr val="0066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 userDrawn="1"/>
        </p:nvSpPr>
        <p:spPr>
          <a:xfrm>
            <a:off x="0" y="3869277"/>
            <a:ext cx="12187070" cy="2690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809" y="5423795"/>
            <a:ext cx="6498184" cy="8001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52" y="233429"/>
            <a:ext cx="932807" cy="1164914"/>
          </a:xfrm>
          <a:prstGeom prst="rect">
            <a:avLst/>
          </a:prstGeom>
        </p:spPr>
      </p:pic>
      <p:grpSp>
        <p:nvGrpSpPr>
          <p:cNvPr id="11" name="Grupa 10"/>
          <p:cNvGrpSpPr/>
          <p:nvPr userDrawn="1"/>
        </p:nvGrpSpPr>
        <p:grpSpPr>
          <a:xfrm>
            <a:off x="2793984" y="3970655"/>
            <a:ext cx="7095739" cy="1330036"/>
            <a:chOff x="2845592" y="4366953"/>
            <a:chExt cx="7098610" cy="1330036"/>
          </a:xfrm>
        </p:grpSpPr>
        <p:sp>
          <p:nvSpPr>
            <p:cNvPr id="12" name="Prostokąt 11"/>
            <p:cNvSpPr/>
            <p:nvPr userDrawn="1"/>
          </p:nvSpPr>
          <p:spPr>
            <a:xfrm>
              <a:off x="2845592" y="4366953"/>
              <a:ext cx="6500813" cy="13300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2315" y="4555213"/>
              <a:ext cx="2151887" cy="953516"/>
            </a:xfrm>
            <a:prstGeom prst="rect">
              <a:avLst/>
            </a:prstGeom>
          </p:spPr>
        </p:pic>
        <p:pic>
          <p:nvPicPr>
            <p:cNvPr id="14" name="Obraz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043" y="4646117"/>
              <a:ext cx="771708" cy="771708"/>
            </a:xfrm>
            <a:prstGeom prst="rect">
              <a:avLst/>
            </a:prstGeom>
          </p:spPr>
        </p:pic>
        <p:grpSp>
          <p:nvGrpSpPr>
            <p:cNvPr id="15" name="Grupa 14"/>
            <p:cNvGrpSpPr/>
            <p:nvPr/>
          </p:nvGrpSpPr>
          <p:grpSpPr>
            <a:xfrm>
              <a:off x="3174293" y="4817055"/>
              <a:ext cx="1534592" cy="515124"/>
              <a:chOff x="3015483" y="4722138"/>
              <a:chExt cx="1711929" cy="625870"/>
            </a:xfrm>
          </p:grpSpPr>
          <p:pic>
            <p:nvPicPr>
              <p:cNvPr id="16" name="Obraz 15"/>
              <p:cNvPicPr>
                <a:picLocks noChangeAspect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9721"/>
              <a:stretch/>
            </p:blipFill>
            <p:spPr>
              <a:xfrm>
                <a:off x="3015483" y="4722138"/>
                <a:ext cx="1711929" cy="597506"/>
              </a:xfrm>
              <a:prstGeom prst="rect">
                <a:avLst/>
              </a:prstGeom>
            </p:spPr>
          </p:pic>
          <p:sp>
            <p:nvSpPr>
              <p:cNvPr id="17" name="Prostokąt 16"/>
              <p:cNvSpPr/>
              <p:nvPr userDrawn="1"/>
            </p:nvSpPr>
            <p:spPr>
              <a:xfrm>
                <a:off x="3990109" y="5209309"/>
                <a:ext cx="232756" cy="1386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19" name="Tytuł 1">
            <a:extLst>
              <a:ext uri="{FF2B5EF4-FFF2-40B4-BE49-F238E27FC236}">
                <a16:creationId xmlns:a16="http://schemas.microsoft.com/office/drawing/2014/main" xmlns="" id="{001EB4BC-9498-4250-9529-98492A06C422}"/>
              </a:ext>
            </a:extLst>
          </p:cNvPr>
          <p:cNvSpPr txBox="1">
            <a:spLocks/>
          </p:cNvSpPr>
          <p:nvPr userDrawn="1"/>
        </p:nvSpPr>
        <p:spPr>
          <a:xfrm>
            <a:off x="1579237" y="1557403"/>
            <a:ext cx="9237328" cy="1923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Projekt: "Spójna Integracja Regionalna Ekonomii Społecznej II” (SIRES II) realizowany jest w ramach Działania 2.9: Rozwój Ekonomii Społecznej, w ramach Programu Operacyjnego Wiedza Edukacja Rozwój.</a:t>
            </a:r>
            <a:br>
              <a:rPr lang="pl-PL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l-PL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Projekt realizują:</a:t>
            </a:r>
            <a:br>
              <a:rPr lang="pl-PL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Lider partnerstwa: Ogólnopolski Związek Rewizyjny Spółdzielni Socjalnych (OZRSS), </a:t>
            </a:r>
            <a:br>
              <a:rPr lang="pl-PL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Partnerzy: Fundacja Idea Rozwoju (FIR), Stowarzyszenie Trenerów Organizacji Pozarządowych (STOP).</a:t>
            </a:r>
            <a:endParaRPr lang="pl-PL" sz="1600" dirty="0">
              <a:solidFill>
                <a:schemeClr val="bg1">
                  <a:lumMod val="9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12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3169920" y="2419833"/>
            <a:ext cx="7498080" cy="631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1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3169920" y="2419833"/>
            <a:ext cx="7498080" cy="631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248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3169920" y="2419833"/>
            <a:ext cx="7498080" cy="631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27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3169920" y="2419833"/>
            <a:ext cx="7498080" cy="631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78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8BB6-BAB5-F04D-9BBF-3D8562FD5D79}" type="datetimeFigureOut">
              <a:rPr lang="pl-PL" smtClean="0"/>
              <a:t>25.06.2022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F8A5-E1E6-D948-95FF-3A30A6674B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6930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8BB6-BAB5-F04D-9BBF-3D8562FD5D79}" type="datetimeFigureOut">
              <a:rPr lang="pl-PL" smtClean="0"/>
              <a:t>25.06.2022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F8A5-E1E6-D948-95FF-3A30A6674B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537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8BB6-BAB5-F04D-9BBF-3D8562FD5D79}" type="datetimeFigureOut">
              <a:rPr lang="pl-PL" smtClean="0"/>
              <a:t>25.06.2022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F8A5-E1E6-D948-95FF-3A30A6674B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636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60960"/>
            <a:ext cx="12192000" cy="6797040"/>
          </a:xfrm>
          <a:prstGeom prst="rect">
            <a:avLst/>
          </a:prstGeom>
          <a:solidFill>
            <a:srgbClr val="0066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205047" y="276081"/>
            <a:ext cx="11781905" cy="6366798"/>
          </a:xfrm>
          <a:prstGeom prst="rect">
            <a:avLst/>
          </a:prstGeom>
          <a:solidFill>
            <a:srgbClr val="375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9920" y="1122363"/>
            <a:ext cx="7498080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9920" y="3602038"/>
            <a:ext cx="7498080" cy="63127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6553200" y="49027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4314102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5548BB6-BAB5-F04D-9BBF-3D8562FD5D79}" type="datetimeFigureOut">
              <a:rPr lang="pl-PL" smtClean="0"/>
              <a:t>25.06.2022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78" y="1977234"/>
            <a:ext cx="2603180" cy="324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049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8BB6-BAB5-F04D-9BBF-3D8562FD5D79}" type="datetimeFigureOut">
              <a:rPr lang="pl-PL" smtClean="0"/>
              <a:t>25.06.2022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F8A5-E1E6-D948-95FF-3A30A6674B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696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43F32EF-D566-ED45-B878-A65B6FAD5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0715A70-1A8E-F84A-8FE7-6426DA67B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4BEB7C7-2DA3-CE4E-A0E2-9C709A5F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8BB6-BAB5-F04D-9BBF-3D8562FD5D79}" type="datetimeFigureOut">
              <a:rPr lang="pl-PL" smtClean="0"/>
              <a:t>25.06.2022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9435B0E-A6BB-D84B-BF04-BC662F4A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762E975-B6FC-924E-BAFF-CE2AF9082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F8A5-E1E6-D948-95FF-3A30A6674B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202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7E43-6F57-4954-9E17-0A25F0E99A61}" type="datetimeFigureOut">
              <a:rPr lang="pl-PL" smtClean="0"/>
              <a:t>25.06.2022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2E36-E8E6-4836-8A4D-2A8B7EF28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2091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7E43-6F57-4954-9E17-0A25F0E99A61}" type="datetimeFigureOut">
              <a:rPr lang="pl-PL" smtClean="0"/>
              <a:t>25.06.2022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2E36-E8E6-4836-8A4D-2A8B7EF28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228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7E43-6F57-4954-9E17-0A25F0E99A61}" type="datetimeFigureOut">
              <a:rPr lang="pl-PL" smtClean="0"/>
              <a:t>25.06.2022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2E36-E8E6-4836-8A4D-2A8B7EF28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6023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7E43-6F57-4954-9E17-0A25F0E99A61}" type="datetimeFigureOut">
              <a:rPr lang="pl-PL" smtClean="0"/>
              <a:t>25.06.2022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2E36-E8E6-4836-8A4D-2A8B7EF28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8659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7E43-6F57-4954-9E17-0A25F0E99A61}" type="datetimeFigureOut">
              <a:rPr lang="pl-PL" smtClean="0"/>
              <a:t>25.06.2022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2E36-E8E6-4836-8A4D-2A8B7EF28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38074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7E43-6F57-4954-9E17-0A25F0E99A61}" type="datetimeFigureOut">
              <a:rPr lang="pl-PL" smtClean="0"/>
              <a:t>25.06.2022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2E36-E8E6-4836-8A4D-2A8B7EF28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3454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7E43-6F57-4954-9E17-0A25F0E99A61}" type="datetimeFigureOut">
              <a:rPr lang="pl-PL" smtClean="0"/>
              <a:t>25.06.2022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2E36-E8E6-4836-8A4D-2A8B7EF28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93184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7E43-6F57-4954-9E17-0A25F0E99A61}" type="datetimeFigureOut">
              <a:rPr lang="pl-PL" smtClean="0"/>
              <a:t>25.06.2022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2E36-E8E6-4836-8A4D-2A8B7EF28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907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205047" y="245601"/>
            <a:ext cx="11781905" cy="6366798"/>
          </a:xfrm>
          <a:prstGeom prst="rect">
            <a:avLst/>
          </a:prstGeom>
          <a:solidFill>
            <a:srgbClr val="00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9920" y="1122363"/>
            <a:ext cx="7498080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9920" y="3602038"/>
            <a:ext cx="7498080" cy="63127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6553200" y="49027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4314102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5548BB6-BAB5-F04D-9BBF-3D8562FD5D79}" type="datetimeFigureOut">
              <a:rPr lang="pl-PL" smtClean="0"/>
              <a:t>25.06.2022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78" y="1977234"/>
            <a:ext cx="2603180" cy="324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296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7E43-6F57-4954-9E17-0A25F0E99A61}" type="datetimeFigureOut">
              <a:rPr lang="pl-PL" smtClean="0"/>
              <a:t>25.06.2022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2E36-E8E6-4836-8A4D-2A8B7EF28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5098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7E43-6F57-4954-9E17-0A25F0E99A61}" type="datetimeFigureOut">
              <a:rPr lang="pl-PL" smtClean="0"/>
              <a:t>25.06.2022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2E36-E8E6-4836-8A4D-2A8B7EF28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00795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7E43-6F57-4954-9E17-0A25F0E99A61}" type="datetimeFigureOut">
              <a:rPr lang="pl-PL" smtClean="0"/>
              <a:t>25.06.2022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2E36-E8E6-4836-8A4D-2A8B7EF28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492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8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205047" y="245601"/>
            <a:ext cx="11781905" cy="6366798"/>
          </a:xfrm>
          <a:prstGeom prst="rect">
            <a:avLst/>
          </a:prstGeom>
          <a:solidFill>
            <a:srgbClr val="00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9920" y="1122363"/>
            <a:ext cx="7498080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9920" y="3602038"/>
            <a:ext cx="7498080" cy="63127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6553200" y="49027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4314102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5548BB6-BAB5-F04D-9BBF-3D8562FD5D79}" type="datetimeFigureOut">
              <a:rPr lang="pl-PL" smtClean="0"/>
              <a:t>25.06.2022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78" y="1977234"/>
            <a:ext cx="2603180" cy="324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8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260465" y="205046"/>
            <a:ext cx="11632276" cy="6366798"/>
          </a:xfrm>
          <a:prstGeom prst="rect">
            <a:avLst/>
          </a:prstGeom>
          <a:solidFill>
            <a:srgbClr val="3754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113" y="2382864"/>
            <a:ext cx="1827859" cy="228175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5731" y="792578"/>
            <a:ext cx="5946582" cy="631277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Osoby prezentujące: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6553200" y="49027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5" name="Symbol zastępczy obrazu 4"/>
          <p:cNvSpPr>
            <a:spLocks noGrp="1"/>
          </p:cNvSpPr>
          <p:nvPr>
            <p:ph type="pic" sz="quarter" idx="13" hasCustomPrompt="1"/>
          </p:nvPr>
        </p:nvSpPr>
        <p:spPr>
          <a:xfrm>
            <a:off x="725978" y="1823635"/>
            <a:ext cx="1978924" cy="1978925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pl-PL" dirty="0"/>
              <a:t>Tu wklej zdjęcie</a:t>
            </a:r>
          </a:p>
        </p:txBody>
      </p:sp>
      <p:sp>
        <p:nvSpPr>
          <p:cNvPr id="16" name="Symbol zastępczy obrazu 4"/>
          <p:cNvSpPr>
            <a:spLocks noGrp="1"/>
          </p:cNvSpPr>
          <p:nvPr>
            <p:ph type="pic" sz="quarter" idx="14" hasCustomPrompt="1"/>
          </p:nvPr>
        </p:nvSpPr>
        <p:spPr>
          <a:xfrm>
            <a:off x="725978" y="4095847"/>
            <a:ext cx="1978924" cy="1978925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pl-PL" dirty="0"/>
              <a:t>Tu wklej zdjęcie</a:t>
            </a:r>
          </a:p>
        </p:txBody>
      </p:sp>
      <p:sp>
        <p:nvSpPr>
          <p:cNvPr id="17" name="Symbol zastępczy zawartości 2"/>
          <p:cNvSpPr>
            <a:spLocks noGrp="1"/>
          </p:cNvSpPr>
          <p:nvPr>
            <p:ph idx="15"/>
          </p:nvPr>
        </p:nvSpPr>
        <p:spPr>
          <a:xfrm>
            <a:off x="2957250" y="2392409"/>
            <a:ext cx="5962094" cy="8413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8" name="Symbol zastępczy zawartości 2"/>
          <p:cNvSpPr>
            <a:spLocks noGrp="1"/>
          </p:cNvSpPr>
          <p:nvPr>
            <p:ph idx="16"/>
          </p:nvPr>
        </p:nvSpPr>
        <p:spPr>
          <a:xfrm>
            <a:off x="2887978" y="4664621"/>
            <a:ext cx="5962094" cy="8413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9089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91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 userDrawn="1"/>
        </p:nvSpPr>
        <p:spPr>
          <a:xfrm>
            <a:off x="0" y="892233"/>
            <a:ext cx="12192000" cy="1208116"/>
          </a:xfrm>
          <a:prstGeom prst="rect">
            <a:avLst/>
          </a:prstGeom>
          <a:solidFill>
            <a:srgbClr val="006668"/>
          </a:solidFill>
          <a:ln>
            <a:solidFill>
              <a:srgbClr val="0066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169920" y="2419833"/>
            <a:ext cx="7498080" cy="631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357" y="2818396"/>
            <a:ext cx="1140816" cy="1424106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17660" y="2504660"/>
            <a:ext cx="7498080" cy="3902339"/>
          </a:xfrm>
          <a:solidFill>
            <a:srgbClr val="1F9181"/>
          </a:solidFill>
          <a:ln>
            <a:solidFill>
              <a:srgbClr val="1F9181"/>
            </a:solidFill>
          </a:ln>
        </p:spPr>
        <p:txBody>
          <a:bodyPr/>
          <a:lstStyle>
            <a:lvl1pPr marL="514350" indent="-514350">
              <a:buFont typeface="+mj-lt"/>
              <a:buAutoNum type="arabicPeriod"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Font typeface="+mj-lt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914400" indent="0">
              <a:buFont typeface="+mj-lt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Font typeface="+mj-lt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Font typeface="+mj-lt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</a:t>
            </a:r>
            <a:r>
              <a:rPr lang="pl-PL" dirty="0" smtClean="0"/>
              <a:t>tekstu</a:t>
            </a:r>
          </a:p>
          <a:p>
            <a:pPr lvl="0"/>
            <a:endParaRPr lang="pl-PL" dirty="0"/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001EB4BC-9498-4250-9529-98492A06C422}"/>
              </a:ext>
            </a:extLst>
          </p:cNvPr>
          <p:cNvSpPr txBox="1">
            <a:spLocks/>
          </p:cNvSpPr>
          <p:nvPr userDrawn="1"/>
        </p:nvSpPr>
        <p:spPr>
          <a:xfrm>
            <a:off x="817660" y="1046696"/>
            <a:ext cx="7886700" cy="922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Przebieg webinarium:</a:t>
            </a:r>
            <a:endParaRPr lang="pl-PL" sz="3200" dirty="0">
              <a:solidFill>
                <a:schemeClr val="bg1">
                  <a:lumMod val="9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11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8BB6-BAB5-F04D-9BBF-3D8562FD5D79}" type="datetimeFigureOut">
              <a:rPr lang="pl-PL" smtClean="0"/>
              <a:t>25.06.2022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F8A5-E1E6-D948-95FF-3A30A6674B21}" type="slidenum">
              <a:rPr lang="pl-PL" smtClean="0"/>
              <a:t>‹#›</a:t>
            </a:fld>
            <a:endParaRPr lang="pl-PL"/>
          </a:p>
        </p:txBody>
      </p:sp>
      <p:sp>
        <p:nvSpPr>
          <p:cNvPr id="5" name="Prostokąt 4"/>
          <p:cNvSpPr/>
          <p:nvPr userDrawn="1"/>
        </p:nvSpPr>
        <p:spPr>
          <a:xfrm>
            <a:off x="0" y="0"/>
            <a:ext cx="5126182" cy="6858000"/>
          </a:xfrm>
          <a:prstGeom prst="rect">
            <a:avLst/>
          </a:prstGeom>
          <a:solidFill>
            <a:srgbClr val="009067"/>
          </a:solidFill>
          <a:ln>
            <a:solidFill>
              <a:srgbClr val="009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126182" y="3428998"/>
            <a:ext cx="7065818" cy="3429001"/>
          </a:xfrm>
          <a:solidFill>
            <a:srgbClr val="37547F"/>
          </a:solidFill>
          <a:ln>
            <a:solidFill>
              <a:srgbClr val="504EA1"/>
            </a:solidFill>
          </a:ln>
        </p:spPr>
        <p:txBody>
          <a:bodyPr>
            <a:normAutofit/>
          </a:bodyPr>
          <a:lstStyle>
            <a:lvl1pPr marL="809625" indent="0" algn="l" defTabSz="1884363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 smtClean="0"/>
          </a:p>
          <a:p>
            <a:r>
              <a:rPr lang="pl-PL" dirty="0" smtClean="0"/>
              <a:t>Kliknij</a:t>
            </a:r>
            <a:r>
              <a:rPr lang="pl-PL" dirty="0"/>
              <a:t>, aby edytować styl wzorca podtytułu</a:t>
            </a:r>
            <a:endParaRPr lang="en-US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01" y="1925610"/>
            <a:ext cx="2408652" cy="3006773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xmlns="" id="{001EB4BC-9498-4250-9529-98492A06C422}"/>
              </a:ext>
            </a:extLst>
          </p:cNvPr>
          <p:cNvSpPr txBox="1">
            <a:spLocks/>
          </p:cNvSpPr>
          <p:nvPr userDrawn="1"/>
        </p:nvSpPr>
        <p:spPr>
          <a:xfrm>
            <a:off x="6964801" y="2152600"/>
            <a:ext cx="3388580" cy="922136"/>
          </a:xfrm>
          <a:prstGeom prst="rect">
            <a:avLst/>
          </a:prstGeom>
          <a:solidFill>
            <a:srgbClr val="37547F"/>
          </a:solidFill>
          <a:ln>
            <a:solidFill>
              <a:srgbClr val="006668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6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CZEŚĆ 1.</a:t>
            </a:r>
            <a:endParaRPr lang="pl-PL" sz="6000" dirty="0">
              <a:solidFill>
                <a:schemeClr val="bg1">
                  <a:lumMod val="9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78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8BB6-BAB5-F04D-9BBF-3D8562FD5D79}" type="datetimeFigureOut">
              <a:rPr lang="pl-PL" smtClean="0"/>
              <a:t>25.06.2022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F8A5-E1E6-D948-95FF-3A30A6674B21}" type="slidenum">
              <a:rPr lang="pl-PL" smtClean="0"/>
              <a:t>‹#›</a:t>
            </a:fld>
            <a:endParaRPr lang="pl-PL"/>
          </a:p>
        </p:txBody>
      </p:sp>
      <p:sp>
        <p:nvSpPr>
          <p:cNvPr id="5" name="Prostokąt 4"/>
          <p:cNvSpPr/>
          <p:nvPr userDrawn="1"/>
        </p:nvSpPr>
        <p:spPr>
          <a:xfrm>
            <a:off x="0" y="0"/>
            <a:ext cx="5126182" cy="6858000"/>
          </a:xfrm>
          <a:prstGeom prst="rect">
            <a:avLst/>
          </a:prstGeom>
          <a:solidFill>
            <a:srgbClr val="37547F"/>
          </a:solidFill>
          <a:ln>
            <a:solidFill>
              <a:srgbClr val="375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126182" y="3428998"/>
            <a:ext cx="7065818" cy="3429001"/>
          </a:xfrm>
          <a:solidFill>
            <a:srgbClr val="009067"/>
          </a:solidFill>
          <a:ln>
            <a:solidFill>
              <a:srgbClr val="009067"/>
            </a:solidFill>
          </a:ln>
        </p:spPr>
        <p:txBody>
          <a:bodyPr/>
          <a:lstStyle>
            <a:lvl1pPr marL="809625" indent="0" algn="l" defTabSz="1884363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 smtClean="0"/>
          </a:p>
          <a:p>
            <a:r>
              <a:rPr lang="pl-PL" dirty="0" smtClean="0"/>
              <a:t>Kliknij</a:t>
            </a:r>
            <a:r>
              <a:rPr lang="pl-PL" dirty="0"/>
              <a:t>, aby edytować styl wzorca podtytułu</a:t>
            </a:r>
            <a:endParaRPr lang="en-US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65" y="538559"/>
            <a:ext cx="2408652" cy="300677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65" y="3194151"/>
            <a:ext cx="2408652" cy="3006773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xmlns="" id="{001EB4BC-9498-4250-9529-98492A06C422}"/>
              </a:ext>
            </a:extLst>
          </p:cNvPr>
          <p:cNvSpPr txBox="1">
            <a:spLocks/>
          </p:cNvSpPr>
          <p:nvPr userDrawn="1"/>
        </p:nvSpPr>
        <p:spPr>
          <a:xfrm>
            <a:off x="6964801" y="2126542"/>
            <a:ext cx="3388580" cy="922136"/>
          </a:xfrm>
          <a:prstGeom prst="rect">
            <a:avLst/>
          </a:prstGeom>
          <a:solidFill>
            <a:srgbClr val="37547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6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CZEŚĆ 2.</a:t>
            </a:r>
            <a:endParaRPr lang="pl-PL" sz="6000" dirty="0">
              <a:solidFill>
                <a:schemeClr val="bg1">
                  <a:lumMod val="9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73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48BB6-BAB5-F04D-9BBF-3D8562FD5D79}" type="datetimeFigureOut">
              <a:rPr lang="pl-PL" smtClean="0"/>
              <a:t>25.06.2022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0F8A5-E1E6-D948-95FF-3A30A6674B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28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00" r:id="rId7"/>
    <p:sldLayoutId id="2147483702" r:id="rId8"/>
    <p:sldLayoutId id="2147483682" r:id="rId9"/>
    <p:sldLayoutId id="2147483704" r:id="rId10"/>
    <p:sldLayoutId id="2147483703" r:id="rId11"/>
    <p:sldLayoutId id="2147483668" r:id="rId12"/>
    <p:sldLayoutId id="2147483669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7" r:id="rId19"/>
    <p:sldLayoutId id="2147483705" r:id="rId20"/>
    <p:sldLayoutId id="2147483681" r:id="rId21"/>
    <p:sldLayoutId id="2147483680" r:id="rId22"/>
    <p:sldLayoutId id="2147483679" r:id="rId23"/>
    <p:sldLayoutId id="2147483701" r:id="rId24"/>
    <p:sldLayoutId id="2147483676" r:id="rId25"/>
    <p:sldLayoutId id="2147483667" r:id="rId26"/>
    <p:sldLayoutId id="2147483683" r:id="rId27"/>
    <p:sldLayoutId id="2147483684" r:id="rId28"/>
    <p:sldLayoutId id="2147483685" r:id="rId29"/>
    <p:sldLayoutId id="2147483686" r:id="rId30"/>
    <p:sldLayoutId id="2147483687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07E43-6F57-4954-9E17-0A25F0E99A61}" type="datetimeFigureOut">
              <a:rPr lang="pl-PL" smtClean="0"/>
              <a:t>25.06.2022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72E36-E8E6-4836-8A4D-2A8B7EF28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82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ytuł 1"/>
          <p:cNvSpPr txBox="1">
            <a:spLocks noGrp="1"/>
          </p:cNvSpPr>
          <p:nvPr>
            <p:ph type="title"/>
          </p:nvPr>
        </p:nvSpPr>
        <p:spPr>
          <a:xfrm>
            <a:off x="2783841" y="1830284"/>
            <a:ext cx="8487340" cy="23876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>Rekomendacje </a:t>
            </a:r>
            <a:r>
              <a:rPr lang="pl-PL" dirty="0" err="1"/>
              <a:t>MFiPR</a:t>
            </a:r>
            <a:r>
              <a:rPr lang="pl-PL" dirty="0"/>
              <a:t>: Wspieranie integracji społeczno-gospodarczej obywateli państw trzecich - cześć </a:t>
            </a:r>
            <a:r>
              <a:rPr lang="pl-PL" dirty="0" smtClean="0"/>
              <a:t>2</a:t>
            </a:r>
            <a:endParaRPr lang="pl-PL" dirty="0"/>
          </a:p>
        </p:txBody>
      </p:sp>
      <p:sp>
        <p:nvSpPr>
          <p:cNvPr id="414" name="Podtytuł 2"/>
          <p:cNvSpPr txBox="1">
            <a:spLocks noGrp="1"/>
          </p:cNvSpPr>
          <p:nvPr>
            <p:ph type="body" sz="quarter" idx="1"/>
          </p:nvPr>
        </p:nvSpPr>
        <p:spPr>
          <a:xfrm>
            <a:off x="3169917" y="4663921"/>
            <a:ext cx="8178266" cy="631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 smtClean="0"/>
              <a:t>22 czerwca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374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7EFDAD3-8ED6-A624-79CC-065F433F3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Włączenie migrantów/migrantek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59FD759-3A53-851F-1170-6F3250FA1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Na wszystkich etapach realizacji:</a:t>
            </a:r>
          </a:p>
          <a:p>
            <a:r>
              <a:rPr lang="pl-PL" dirty="0"/>
              <a:t>analiza sytuacji/potrzeb</a:t>
            </a:r>
          </a:p>
          <a:p>
            <a:r>
              <a:rPr lang="pl-PL" dirty="0"/>
              <a:t>Przygotowanie adekwatnych działań</a:t>
            </a:r>
          </a:p>
          <a:p>
            <a:r>
              <a:rPr lang="pl-PL" dirty="0"/>
              <a:t>Realizacja</a:t>
            </a:r>
          </a:p>
          <a:p>
            <a:r>
              <a:rPr lang="pl-PL" dirty="0"/>
              <a:t>Monitoring i ewaluacja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Uwaga! Warto, aby to nie był proces pozorny!</a:t>
            </a:r>
          </a:p>
          <a:p>
            <a:pPr marL="0" indent="0">
              <a:buNone/>
            </a:pPr>
            <a:r>
              <a:rPr lang="pl-PL" dirty="0"/>
              <a:t>Częsty błąd: </a:t>
            </a:r>
            <a:r>
              <a:rPr lang="pl-PL" dirty="0" err="1"/>
              <a:t>zaangażownie</a:t>
            </a:r>
            <a:r>
              <a:rPr lang="pl-PL" dirty="0"/>
              <a:t> migrantów/migrantek wyłącznie do realizacji pracy.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9912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Centrum Wielokulturowe - Warszawa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Miejsce spotkań: informacja, poradnictwo, kultura, szkolenia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31219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1340769"/>
            <a:ext cx="23812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1052736"/>
            <a:ext cx="4850904" cy="363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357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6ECCD169-3004-F573-AF25-C5207ECA9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Centrum Wielokulturowe – przykład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xmlns="" id="{BC39E22E-3D85-EABD-1EB3-F5DCC90C9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Konkurs na partnerstwo miejsko-pozarządowe, rozstrzygany 3 razy na 3-letnie okresy.</a:t>
            </a:r>
          </a:p>
          <a:p>
            <a:pPr>
              <a:buFontTx/>
              <a:buChar char="-"/>
            </a:pPr>
            <a:r>
              <a:rPr lang="pl-PL" dirty="0"/>
              <a:t>Zgłoszenia do niewiadomych warunków (np. koszty utrzymania lokalu ponad 300 m2)</a:t>
            </a:r>
          </a:p>
          <a:p>
            <a:pPr>
              <a:buFontTx/>
              <a:buChar char="-"/>
            </a:pPr>
            <a:r>
              <a:rPr lang="pl-PL" dirty="0"/>
              <a:t>„wrzutki” – dodatkowe obowiązki nakładane w procesie</a:t>
            </a:r>
          </a:p>
          <a:p>
            <a:pPr>
              <a:buFontTx/>
              <a:buChar char="-"/>
            </a:pPr>
            <a:r>
              <a:rPr lang="pl-PL" dirty="0"/>
              <a:t>środki tylko na prowadzenie przestrzeni (bez zasobów na działania)</a:t>
            </a:r>
          </a:p>
          <a:p>
            <a:pPr marL="0" indent="0">
              <a:buNone/>
            </a:pPr>
            <a:r>
              <a:rPr lang="pl-PL" dirty="0"/>
              <a:t>+ zachęta do partnerstw między NGO</a:t>
            </a:r>
          </a:p>
          <a:p>
            <a:pPr marL="0" indent="0">
              <a:buNone/>
            </a:pPr>
            <a:r>
              <a:rPr lang="pl-PL" dirty="0"/>
              <a:t>+ wymóg świadczenia usług dla NGO w Warszawie (np. nieodpłatna przestrzeń)</a:t>
            </a:r>
          </a:p>
          <a:p>
            <a:pPr marL="0" indent="0">
              <a:buNone/>
            </a:pPr>
            <a:endParaRPr lang="pl-PL" dirty="0"/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4673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76AA474-D0CF-4B4A-8CB7-847CD2233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Portal informacyjny dla migrantów w mieście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846985D4-F731-4F24-A59E-19A5FF30D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Lublin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A42EEA9A-E8C4-456A-ACE8-B1BC2F0364BE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828800" y="939531"/>
            <a:ext cx="7772400" cy="382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7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5B85C96-9DCD-61DF-57DF-F4FC2BB77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Lublin – Homo Faber – oprowadzanie po domu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BA85845-4C10-D198-1FEA-EA9A8E2A4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„oprowadzanie po domu” – czyli zapoznawanie migrantów/migrantek z przestrzenią i regułami gry lokalnej społeczności:</a:t>
            </a:r>
          </a:p>
          <a:p>
            <a:pPr marL="0" indent="0">
              <a:buNone/>
            </a:pPr>
            <a:r>
              <a:rPr lang="pl-PL" dirty="0"/>
              <a:t>	- wycieczki po mieście</a:t>
            </a:r>
          </a:p>
          <a:p>
            <a:pPr marL="0" indent="0">
              <a:buNone/>
            </a:pPr>
            <a:r>
              <a:rPr lang="pl-PL" dirty="0"/>
              <a:t>	- wizyty w instytucjach/urzędach</a:t>
            </a:r>
          </a:p>
          <a:p>
            <a:pPr marL="0" indent="0">
              <a:buNone/>
            </a:pPr>
            <a:r>
              <a:rPr lang="pl-PL" dirty="0"/>
              <a:t>	- spotkania dotyczące oferty kulturalnej</a:t>
            </a:r>
          </a:p>
          <a:p>
            <a:pPr marL="0" indent="0">
              <a:buNone/>
            </a:pPr>
            <a:r>
              <a:rPr lang="pl-PL" dirty="0"/>
              <a:t>	- poznawanie się mieszkańców.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Często także łączone z nauką języka polskiego i poradnictwem: w zakresie codziennych spraw, legalizacji pobytu, pracy. Ważny temat bezpieczeństwa i szukania pomocy w razie potrzeby.</a:t>
            </a:r>
          </a:p>
        </p:txBody>
      </p:sp>
    </p:spTree>
    <p:extLst>
      <p:ext uri="{BB962C8B-B14F-4D97-AF65-F5344CB8AC3E}">
        <p14:creationId xmlns:p14="http://schemas.microsoft.com/office/powerpoint/2010/main" val="1553697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D996866-E837-458E-9468-4BE48BB82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Koalicja na rzecz wsparcia asystentów międzykulturowych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0C214AD-2001-4BCF-87D1-B4FCFCC83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Lider: Fundacja na rzecz Różnorodności Społecznej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070F66C7-DA52-4464-8E8D-F00B60801E7F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2171700" y="447676"/>
            <a:ext cx="70866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80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Punkt informacyjny dla cudzoziemców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Podobne punkty działają w Krakowie, Warszawie, Poznaniu, Wrocławiu.</a:t>
            </a:r>
          </a:p>
          <a:p>
            <a:r>
              <a:rPr lang="pl-PL" dirty="0"/>
              <a:t>Czasem miejskie (Kraków)</a:t>
            </a:r>
          </a:p>
          <a:p>
            <a:r>
              <a:rPr lang="pl-PL" dirty="0"/>
              <a:t>Czasem NGO</a:t>
            </a:r>
          </a:p>
          <a:p>
            <a:r>
              <a:rPr lang="pl-PL" dirty="0"/>
              <a:t>Informacja przystępna, dostępna w różnych językach.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743" y="4397947"/>
            <a:ext cx="28479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76005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837" y="172777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376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xmlns="" id="{3D47E169-A59C-C4B7-4951-C3A38609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Pomoc osobom z niepełnosprawnością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76C4250-04F8-875C-4C35-8F58D9FFE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550" y="1253331"/>
            <a:ext cx="5181600" cy="4351338"/>
          </a:xfrm>
        </p:spPr>
        <p:txBody>
          <a:bodyPr/>
          <a:lstStyle/>
          <a:p>
            <a:r>
              <a:rPr lang="pl-PL" dirty="0"/>
              <a:t>Dostępność fizyczna przestrzeni</a:t>
            </a:r>
          </a:p>
          <a:p>
            <a:r>
              <a:rPr lang="pl-PL" dirty="0"/>
              <a:t>Rodzaje niepełnosprawności (analiza)</a:t>
            </a:r>
          </a:p>
          <a:p>
            <a:r>
              <a:rPr lang="pl-PL" dirty="0"/>
              <a:t>Język obcy dla osób z niepełnosprawnością (np. migowy ukraiński)</a:t>
            </a:r>
          </a:p>
          <a:p>
            <a:r>
              <a:rPr lang="pl-PL" dirty="0"/>
              <a:t>Różnice kulturowe</a:t>
            </a:r>
          </a:p>
          <a:p>
            <a:r>
              <a:rPr lang="pl-PL" dirty="0"/>
              <a:t>Czasem: brak narzędzi do pracy </a:t>
            </a:r>
          </a:p>
          <a:p>
            <a:pPr marL="0" indent="0">
              <a:buNone/>
            </a:pPr>
            <a:r>
              <a:rPr lang="pl-PL" dirty="0"/>
              <a:t>i kompetencji.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xmlns="" id="{E977980B-C5BA-EAC4-AFA3-2CD14BC747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2C1445A3-7ED4-698E-66AC-BDC642F08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081" y="1253331"/>
            <a:ext cx="6282919" cy="337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81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993BD33-5109-6A2C-D97A-34629974C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Rynek pracy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AC6C3AB-A688-FEEE-F311-1FF7342B2A0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925" y="1825625"/>
            <a:ext cx="4089388" cy="272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EC699DC9-3918-F146-68EB-8F715AD325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Poradnictwo</a:t>
            </a:r>
          </a:p>
          <a:p>
            <a:r>
              <a:rPr lang="pl-PL" dirty="0"/>
              <a:t>Informacja</a:t>
            </a:r>
          </a:p>
          <a:p>
            <a:r>
              <a:rPr lang="pl-PL" dirty="0"/>
              <a:t>Pomoc w szukaniu pracy</a:t>
            </a:r>
          </a:p>
          <a:p>
            <a:r>
              <a:rPr lang="pl-PL" dirty="0"/>
              <a:t>Przedsiębiorczość</a:t>
            </a:r>
          </a:p>
          <a:p>
            <a:r>
              <a:rPr lang="pl-PL" dirty="0"/>
              <a:t>Podatki</a:t>
            </a:r>
          </a:p>
          <a:p>
            <a:r>
              <a:rPr lang="pl-PL" dirty="0"/>
              <a:t>Interwencje – gdy konflikty.</a:t>
            </a:r>
          </a:p>
        </p:txBody>
      </p:sp>
    </p:spTree>
    <p:extLst>
      <p:ext uri="{BB962C8B-B14F-4D97-AF65-F5344CB8AC3E}">
        <p14:creationId xmlns:p14="http://schemas.microsoft.com/office/powerpoint/2010/main" val="255933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Mieszkania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825625"/>
            <a:ext cx="5736021" cy="4351338"/>
          </a:xfrm>
        </p:spPr>
        <p:txBody>
          <a:bodyPr/>
          <a:lstStyle/>
          <a:p>
            <a:r>
              <a:rPr lang="pl-PL" dirty="0"/>
              <a:t>Mieszkanie: częsty obszar nadużyć.</a:t>
            </a:r>
          </a:p>
          <a:p>
            <a:r>
              <a:rPr lang="pl-PL" dirty="0"/>
              <a:t>Potrzebne wsparcie w uczciwym traktowaniu migrantów przez pracodawców i wynajmujących mieszkania.</a:t>
            </a:r>
          </a:p>
          <a:p>
            <a:r>
              <a:rPr lang="pl-PL" dirty="0"/>
              <a:t>Pośredniczenie w najmie mieszkań – umowy trójstronne.</a:t>
            </a:r>
          </a:p>
          <a:p>
            <a:r>
              <a:rPr lang="pl-PL" dirty="0"/>
              <a:t>Pomoc w stopniowym usamodzielnianiu się i przejmowaniu kosztów.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847" y="3870254"/>
            <a:ext cx="33147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640" y="1690688"/>
            <a:ext cx="5063115" cy="167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20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826188" y="486880"/>
            <a:ext cx="5946582" cy="631277"/>
          </a:xfrm>
        </p:spPr>
        <p:txBody>
          <a:bodyPr/>
          <a:lstStyle/>
          <a:p>
            <a:r>
              <a:rPr lang="pl-PL" dirty="0" smtClean="0"/>
              <a:t>Ekspertka</a:t>
            </a:r>
            <a:endParaRPr lang="pl-PL" dirty="0"/>
          </a:p>
        </p:txBody>
      </p:sp>
      <p:pic>
        <p:nvPicPr>
          <p:cNvPr id="18" name="Symbol zastępczy obrazu 1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" b="1652"/>
          <a:stretch>
            <a:fillRect/>
          </a:stretch>
        </p:blipFill>
        <p:spPr>
          <a:xfrm>
            <a:off x="825499" y="2036684"/>
            <a:ext cx="1979613" cy="1978025"/>
          </a:xfrm>
        </p:spPr>
      </p:pic>
      <p:sp>
        <p:nvSpPr>
          <p:cNvPr id="19" name="Symbol zastępczy zawartości 4"/>
          <p:cNvSpPr>
            <a:spLocks noGrp="1"/>
          </p:cNvSpPr>
          <p:nvPr>
            <p:ph idx="15"/>
          </p:nvPr>
        </p:nvSpPr>
        <p:spPr>
          <a:xfrm>
            <a:off x="3048689" y="2036684"/>
            <a:ext cx="5495871" cy="841375"/>
          </a:xfrm>
        </p:spPr>
        <p:txBody>
          <a:bodyPr/>
          <a:lstStyle/>
          <a:p>
            <a:r>
              <a:rPr lang="pl-PL" sz="2400" b="1" dirty="0" smtClean="0"/>
              <a:t>Agnieszka Kosowicz</a:t>
            </a:r>
          </a:p>
          <a:p>
            <a:r>
              <a:rPr lang="pl-PL" sz="2400" dirty="0"/>
              <a:t>Prezeska i założycielka Fundacji Polskie Forum Migracyjne (PFM). Z wykształcenia - dziennikarka. Od 2000 r. pracuje na rzecz uchodźców i osób ubiegających się o status uchodźcy. Prowadzi zajęcia i warsztaty na temat </a:t>
            </a:r>
            <a:r>
              <a:rPr lang="pl-PL" sz="2400" dirty="0" smtClean="0"/>
              <a:t>migracji i </a:t>
            </a:r>
            <a:r>
              <a:rPr lang="pl-PL" sz="2400" dirty="0"/>
              <a:t>różnorodności kulturowej dla dzieci, młodzieży oraz dorosłych.</a:t>
            </a:r>
          </a:p>
        </p:txBody>
      </p:sp>
    </p:spTree>
    <p:extLst>
      <p:ext uri="{BB962C8B-B14F-4D97-AF65-F5344CB8AC3E}">
        <p14:creationId xmlns:p14="http://schemas.microsoft.com/office/powerpoint/2010/main" val="2645731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Usługi specjalistyczne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Szkoły rodzenia i wsparcie kobiet</a:t>
            </a:r>
          </a:p>
          <a:p>
            <a:pPr lvl="1"/>
            <a:r>
              <a:rPr lang="pl-PL" dirty="0"/>
              <a:t>Dla kobiet w ciąży</a:t>
            </a:r>
          </a:p>
          <a:p>
            <a:pPr lvl="1"/>
            <a:r>
              <a:rPr lang="pl-PL" dirty="0"/>
              <a:t>Dla młodych matek</a:t>
            </a:r>
          </a:p>
          <a:p>
            <a:pPr lvl="1"/>
            <a:r>
              <a:rPr lang="pl-PL" dirty="0"/>
              <a:t>Na temat PIT i podatków</a:t>
            </a:r>
          </a:p>
          <a:p>
            <a:pPr lvl="1"/>
            <a:r>
              <a:rPr lang="pl-PL" dirty="0"/>
              <a:t>O niepełnosprawnościach</a:t>
            </a:r>
          </a:p>
          <a:p>
            <a:pPr lvl="1"/>
            <a:r>
              <a:rPr lang="pl-PL" dirty="0"/>
              <a:t>Na temat edukacji dzieci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288" y="2093273"/>
            <a:ext cx="4713403" cy="290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323" y="473770"/>
            <a:ext cx="31527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471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09049AA7-E2AB-5772-BF84-02FD3F6D1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Publikacje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919B11ED-5D10-CB88-AA04-E5B892E5304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5837" y="2005806"/>
            <a:ext cx="4703663" cy="313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810909A8-82A9-95D1-C4E1-A6E090F1FF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Czy zasadne?</a:t>
            </a:r>
          </a:p>
          <a:p>
            <a:r>
              <a:rPr lang="pl-PL" dirty="0"/>
              <a:t>W językach dostępnych</a:t>
            </a:r>
          </a:p>
          <a:p>
            <a:r>
              <a:rPr lang="pl-PL" dirty="0"/>
              <a:t>W zrozumiałej formie</a:t>
            </a:r>
          </a:p>
          <a:p>
            <a:r>
              <a:rPr lang="pl-PL" dirty="0"/>
              <a:t>Dostępne kulturowo</a:t>
            </a:r>
          </a:p>
          <a:p>
            <a:r>
              <a:rPr lang="pl-PL" dirty="0"/>
              <a:t>Komunikacja online/aplikacje/nowe technologie</a:t>
            </a:r>
          </a:p>
        </p:txBody>
      </p:sp>
    </p:spTree>
    <p:extLst>
      <p:ext uri="{BB962C8B-B14F-4D97-AF65-F5344CB8AC3E}">
        <p14:creationId xmlns:p14="http://schemas.microsoft.com/office/powerpoint/2010/main" val="2093392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D4C274A-EF0D-F9E8-7312-0F1D6DF12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Nauka języka polskiego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959A3E9-0D88-0C63-FFB0-DCC3ED784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Dostępność przestrzeni</a:t>
            </a:r>
          </a:p>
          <a:p>
            <a:r>
              <a:rPr lang="pl-PL" dirty="0"/>
              <a:t>Dostępność czasowa (do godzenia z opieką nad dziećmi)</a:t>
            </a:r>
          </a:p>
          <a:p>
            <a:r>
              <a:rPr lang="pl-PL" dirty="0"/>
              <a:t>Kompetencje od uczenia języka polskiego jako obcego</a:t>
            </a:r>
          </a:p>
          <a:p>
            <a:r>
              <a:rPr lang="pl-PL" dirty="0"/>
              <a:t>Wrażliwość kulturowa</a:t>
            </a:r>
          </a:p>
          <a:p>
            <a:r>
              <a:rPr lang="pl-PL" dirty="0"/>
              <a:t>Inne metody dla kobiet/dzieci</a:t>
            </a:r>
          </a:p>
          <a:p>
            <a:r>
              <a:rPr lang="pl-PL" dirty="0"/>
              <a:t>Niestandardowe potrzeby: np. dla dzieci ze specjalnymi potrzebami, osób niepiśmiennych, osób nigdy dotąd nie korzystających z edukacji</a:t>
            </a:r>
          </a:p>
        </p:txBody>
      </p:sp>
    </p:spTree>
    <p:extLst>
      <p:ext uri="{BB962C8B-B14F-4D97-AF65-F5344CB8AC3E}">
        <p14:creationId xmlns:p14="http://schemas.microsoft.com/office/powerpoint/2010/main" val="1809237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DC30FAA-754B-4938-CEFB-868F372D2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Cele konkursu – skutki dla regionu?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837F4E5-A964-06FC-AD59-FAC30A7AE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Co jest potrzebne w regionie?</a:t>
            </a:r>
          </a:p>
          <a:p>
            <a:pPr marL="0" indent="0">
              <a:buNone/>
            </a:pPr>
            <a:r>
              <a:rPr lang="pl-PL" dirty="0"/>
              <a:t>Ilu jest migrantów? Skąd? Jacy to ludzie? Jakie mają potrzeby?</a:t>
            </a:r>
          </a:p>
          <a:p>
            <a:pPr marL="0" indent="0">
              <a:buNone/>
            </a:pPr>
            <a:r>
              <a:rPr lang="pl-PL" dirty="0"/>
              <a:t>Ilu jest lokalnych mieszkańców? Jakie mają potrzeby? Jakie obawy?</a:t>
            </a:r>
          </a:p>
          <a:p>
            <a:pPr marL="0" indent="0">
              <a:buNone/>
            </a:pPr>
            <a:r>
              <a:rPr lang="pl-PL" dirty="0"/>
              <a:t>Jakie są w regionie zasoby?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Poprawa integracji migrantów wymaga zróżnicowanych działań, które funkcjonują w synergii – wspierają się wzajemnie.</a:t>
            </a:r>
          </a:p>
          <a:p>
            <a:pPr marL="0" indent="0">
              <a:buNone/>
            </a:pPr>
            <a:r>
              <a:rPr lang="pl-PL" dirty="0"/>
              <a:t>		- kontakt między biorcami środków</a:t>
            </a:r>
          </a:p>
          <a:p>
            <a:pPr marL="0" indent="0">
              <a:buNone/>
            </a:pPr>
            <a:r>
              <a:rPr lang="pl-PL" dirty="0"/>
              <a:t>		- współpraca – a co najmniej wiedza o sobie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8790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B8472D12-2CAB-4C5D-80E1-5B2348173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4770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81AB577-2C49-4051-AB96-EE6BC33A4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883" y="5239131"/>
            <a:ext cx="6794019" cy="9600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l-PL" dirty="0">
                <a:solidFill>
                  <a:srgbClr val="FFFFFE"/>
                </a:solidFill>
              </a:rPr>
              <a:t>Kultura – model góry lodowej. Różnice kulturowe istnieją.</a:t>
            </a:r>
            <a:endParaRPr lang="en-US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90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37ABA9F-5025-AACC-1D0E-6B032FF66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Wsparcie organizacji pozarządowych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0B8FEC7-C177-ED6E-F1B3-9DA79C4D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Organizacje działają lepiej, gdy mają zapewnione choć minimalne bezpieczeństwo (finansowe, organizacyjne).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Warto umożliwić:</a:t>
            </a:r>
          </a:p>
          <a:p>
            <a:pPr>
              <a:buFontTx/>
              <a:buChar char="-"/>
            </a:pPr>
            <a:r>
              <a:rPr lang="pl-PL" dirty="0"/>
              <a:t>Wsparcie instytucjonalne (środki na rozwój i podnoszenie kompetencji)</a:t>
            </a:r>
          </a:p>
          <a:p>
            <a:pPr>
              <a:buFontTx/>
              <a:buChar char="-"/>
            </a:pPr>
            <a:r>
              <a:rPr lang="pl-PL" dirty="0"/>
              <a:t>Budowanie sieci współpracy/platform do wymiany wiedzy</a:t>
            </a:r>
          </a:p>
          <a:p>
            <a:pPr>
              <a:buFontTx/>
              <a:buChar char="-"/>
            </a:pPr>
            <a:r>
              <a:rPr lang="pl-PL" dirty="0"/>
              <a:t>Narzędzia do identyfikacji nowych liderów (też wśród społeczności </a:t>
            </a:r>
            <a:r>
              <a:rPr lang="pl-PL" dirty="0" err="1"/>
              <a:t>migratów</a:t>
            </a:r>
            <a:r>
              <a:rPr lang="pl-PL" dirty="0"/>
              <a:t>)</a:t>
            </a:r>
          </a:p>
          <a:p>
            <a:pPr>
              <a:buFontTx/>
              <a:buChar char="-"/>
            </a:pPr>
            <a:r>
              <a:rPr lang="pl-PL" dirty="0"/>
              <a:t>Możliwość wymiany wiedzy między regionami (np. wizyty studyjne)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7895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0B37C8B-CCD6-34C9-5D13-273B26802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Częste bolączki NGO: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F2ECD13-9E71-E721-FD8E-65241C40C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/>
              <a:t>Środki na koszty personelu nieadekwatne do potrzeb</a:t>
            </a:r>
          </a:p>
          <a:p>
            <a:pPr>
              <a:buFontTx/>
              <a:buChar char="-"/>
            </a:pPr>
            <a:r>
              <a:rPr lang="pl-PL" dirty="0"/>
              <a:t>Trudność w utrzymaniu biura, pokryciu kosztów bieżących</a:t>
            </a:r>
          </a:p>
          <a:p>
            <a:pPr>
              <a:buFontTx/>
              <a:buChar char="-"/>
            </a:pPr>
            <a:r>
              <a:rPr lang="pl-PL" dirty="0"/>
              <a:t>Trudność w utrzymaniu jakościowych miejsc pracy </a:t>
            </a:r>
          </a:p>
          <a:p>
            <a:pPr>
              <a:buFontTx/>
              <a:buChar char="-"/>
            </a:pPr>
            <a:r>
              <a:rPr lang="pl-PL" dirty="0"/>
              <a:t>Kłopoty w znalezieniu zasobów na audyty i wewnętrzny monitoring pracy organizacji</a:t>
            </a:r>
          </a:p>
          <a:p>
            <a:pPr>
              <a:buFontTx/>
              <a:buChar char="-"/>
            </a:pPr>
            <a:r>
              <a:rPr lang="pl-PL" dirty="0"/>
              <a:t>Trudność w pozyskaniu środków na „logistykę”: zarządzanie, koordynację, komunikację, także pisanie strategii, standardów pracy.</a:t>
            </a:r>
          </a:p>
          <a:p>
            <a:pPr>
              <a:buFontTx/>
              <a:buChar char="-"/>
            </a:pPr>
            <a:r>
              <a:rPr lang="pl-PL" dirty="0"/>
              <a:t>Duża część pracy od lat realizowana pro bono – przy wzroście organizacji to przestaje być możliwe.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1417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5867664-7B6F-ECCB-B9A1-CCFC71228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Samo w sobie wartościowe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2A2060B-0B05-5AFF-7BBE-D4AA9BBA2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Wspieranie kontaktów międzysektorowych. Np. urząd-NGO, NGO-szkoła, urząd-biblioteka itp.</a:t>
            </a:r>
          </a:p>
          <a:p>
            <a:r>
              <a:rPr lang="pl-PL" dirty="0"/>
              <a:t>Między tymi podmiotami istnieją duże różnice kulturowe (kultura pracy, relacji międzyludzkich). </a:t>
            </a:r>
          </a:p>
          <a:p>
            <a:r>
              <a:rPr lang="pl-PL" dirty="0"/>
              <a:t>Okazje do spotkania różnych ludzi przy wspólnym działaniu pozwala usprawniać nasze rozumienie się nawzajem i skuteczną współpracę.</a:t>
            </a:r>
          </a:p>
        </p:txBody>
      </p:sp>
    </p:spTree>
    <p:extLst>
      <p:ext uri="{BB962C8B-B14F-4D97-AF65-F5344CB8AC3E}">
        <p14:creationId xmlns:p14="http://schemas.microsoft.com/office/powerpoint/2010/main" val="698758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887ADF2B-F855-389B-9B22-C73B1BA15C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Agnieszka Kosowicz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xmlns="" id="{0A92412D-94C8-F515-DEDB-33E2F8713A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Polskie Forum Migracyjne</a:t>
            </a:r>
          </a:p>
          <a:p>
            <a:r>
              <a:rPr lang="pl-PL" dirty="0"/>
              <a:t>a.Kosowicz@forummigracyjne.org</a:t>
            </a:r>
          </a:p>
        </p:txBody>
      </p:sp>
    </p:spTree>
    <p:extLst>
      <p:ext uri="{BB962C8B-B14F-4D97-AF65-F5344CB8AC3E}">
        <p14:creationId xmlns:p14="http://schemas.microsoft.com/office/powerpoint/2010/main" val="3080420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64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8A2F0A2-A2DA-963B-08FD-889DE9B3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Podsumowując poprzednie spotkanie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42C07F9-88CC-10E1-23A4-A0B71C899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Integracja uchodźców i migrantów to:</a:t>
            </a:r>
          </a:p>
          <a:p>
            <a:pPr lvl="1"/>
            <a:r>
              <a:rPr lang="pl-PL" dirty="0"/>
              <a:t>Proces dwustronny: wymaga zaangażowania migrantów/uchodźców oraz społeczności goszczącej.</a:t>
            </a:r>
          </a:p>
          <a:p>
            <a:pPr lvl="1"/>
            <a:r>
              <a:rPr lang="pl-PL" dirty="0"/>
              <a:t>Ton nadają gospodarze.</a:t>
            </a:r>
          </a:p>
          <a:p>
            <a:pPr lvl="1"/>
            <a:r>
              <a:rPr lang="pl-PL" dirty="0"/>
              <a:t>Kwestia regularnego wysiłku (proces), który potrzeba podtrzymywać ciągle.</a:t>
            </a:r>
          </a:p>
          <a:p>
            <a:pPr lvl="1"/>
            <a:r>
              <a:rPr lang="pl-PL" dirty="0"/>
              <a:t>Kluczowe jest budowanie relacji.</a:t>
            </a:r>
          </a:p>
          <a:p>
            <a:pPr marL="0" indent="0">
              <a:buNone/>
            </a:pPr>
            <a:r>
              <a:rPr lang="pl-PL" dirty="0"/>
              <a:t>Migranci to nie jest grupa jednorodna: różne narodowości, motywacje i strategie funkcjonowania w nowym kraju.</a:t>
            </a:r>
          </a:p>
          <a:p>
            <a:pPr marL="0" indent="0">
              <a:buNone/>
            </a:pPr>
            <a:r>
              <a:rPr lang="pl-PL" dirty="0"/>
              <a:t>Język to nie wszystko.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9805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1829136-467D-480C-94C4-A931361B0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2648DDC-AC8C-4B2E-BDEA-DB7FE08DE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73" y="199051"/>
            <a:ext cx="9820275" cy="6546850"/>
          </a:xfrm>
          <a:prstGeom prst="rect">
            <a:avLst/>
          </a:prstGeom>
        </p:spPr>
      </p:pic>
      <p:sp>
        <p:nvSpPr>
          <p:cNvPr id="6" name="Fala 5">
            <a:extLst>
              <a:ext uri="{FF2B5EF4-FFF2-40B4-BE49-F238E27FC236}">
                <a16:creationId xmlns:a16="http://schemas.microsoft.com/office/drawing/2014/main" xmlns="" id="{E47801E0-4EB8-4434-ACC7-971A5336DEA4}"/>
              </a:ext>
            </a:extLst>
          </p:cNvPr>
          <p:cNvSpPr/>
          <p:nvPr/>
        </p:nvSpPr>
        <p:spPr>
          <a:xfrm>
            <a:off x="3742240" y="418944"/>
            <a:ext cx="2681286" cy="8001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Rynek mieszkaniowy</a:t>
            </a:r>
          </a:p>
        </p:txBody>
      </p:sp>
      <p:sp>
        <p:nvSpPr>
          <p:cNvPr id="7" name="Fala 6">
            <a:extLst>
              <a:ext uri="{FF2B5EF4-FFF2-40B4-BE49-F238E27FC236}">
                <a16:creationId xmlns:a16="http://schemas.microsoft.com/office/drawing/2014/main" xmlns="" id="{96FC063F-C1A7-4409-A070-5B9A006C8965}"/>
              </a:ext>
            </a:extLst>
          </p:cNvPr>
          <p:cNvSpPr/>
          <p:nvPr/>
        </p:nvSpPr>
        <p:spPr>
          <a:xfrm>
            <a:off x="236498" y="2377941"/>
            <a:ext cx="2343150" cy="8001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Wsparcie biznesu</a:t>
            </a:r>
          </a:p>
        </p:txBody>
      </p:sp>
      <p:sp>
        <p:nvSpPr>
          <p:cNvPr id="8" name="Fala 7">
            <a:extLst>
              <a:ext uri="{FF2B5EF4-FFF2-40B4-BE49-F238E27FC236}">
                <a16:creationId xmlns:a16="http://schemas.microsoft.com/office/drawing/2014/main" xmlns="" id="{6F3F0152-A5E0-494F-B20A-3FBA923F3CE8}"/>
              </a:ext>
            </a:extLst>
          </p:cNvPr>
          <p:cNvSpPr/>
          <p:nvPr/>
        </p:nvSpPr>
        <p:spPr>
          <a:xfrm>
            <a:off x="9489488" y="3553813"/>
            <a:ext cx="2609851" cy="94427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System edukacji</a:t>
            </a:r>
          </a:p>
        </p:txBody>
      </p:sp>
      <p:sp>
        <p:nvSpPr>
          <p:cNvPr id="9" name="Fala 8">
            <a:extLst>
              <a:ext uri="{FF2B5EF4-FFF2-40B4-BE49-F238E27FC236}">
                <a16:creationId xmlns:a16="http://schemas.microsoft.com/office/drawing/2014/main" xmlns="" id="{AFE4E4C2-6EE4-419C-BA61-EBF691C44D94}"/>
              </a:ext>
            </a:extLst>
          </p:cNvPr>
          <p:cNvSpPr/>
          <p:nvPr/>
        </p:nvSpPr>
        <p:spPr>
          <a:xfrm>
            <a:off x="9375619" y="1955836"/>
            <a:ext cx="2638425" cy="8001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Polityka społeczna</a:t>
            </a:r>
          </a:p>
        </p:txBody>
      </p:sp>
      <p:sp>
        <p:nvSpPr>
          <p:cNvPr id="10" name="Fala 9">
            <a:extLst>
              <a:ext uri="{FF2B5EF4-FFF2-40B4-BE49-F238E27FC236}">
                <a16:creationId xmlns:a16="http://schemas.microsoft.com/office/drawing/2014/main" xmlns="" id="{7312959B-628B-45CC-BF7E-78CBA2DEB875}"/>
              </a:ext>
            </a:extLst>
          </p:cNvPr>
          <p:cNvSpPr/>
          <p:nvPr/>
        </p:nvSpPr>
        <p:spPr>
          <a:xfrm>
            <a:off x="8218176" y="4632347"/>
            <a:ext cx="2047875" cy="8001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Kształcenie kadr</a:t>
            </a:r>
          </a:p>
        </p:txBody>
      </p:sp>
      <p:sp>
        <p:nvSpPr>
          <p:cNvPr id="11" name="Fala 10">
            <a:extLst>
              <a:ext uri="{FF2B5EF4-FFF2-40B4-BE49-F238E27FC236}">
                <a16:creationId xmlns:a16="http://schemas.microsoft.com/office/drawing/2014/main" xmlns="" id="{9E4A8D87-A846-428E-9276-0B72260018E8}"/>
              </a:ext>
            </a:extLst>
          </p:cNvPr>
          <p:cNvSpPr/>
          <p:nvPr/>
        </p:nvSpPr>
        <p:spPr>
          <a:xfrm>
            <a:off x="7574736" y="5430224"/>
            <a:ext cx="3120096" cy="8001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innowacyjność</a:t>
            </a:r>
          </a:p>
        </p:txBody>
      </p:sp>
      <p:sp>
        <p:nvSpPr>
          <p:cNvPr id="12" name="Fala 11">
            <a:extLst>
              <a:ext uri="{FF2B5EF4-FFF2-40B4-BE49-F238E27FC236}">
                <a16:creationId xmlns:a16="http://schemas.microsoft.com/office/drawing/2014/main" xmlns="" id="{896B83D9-EC47-4EB9-AC53-74E00298D315}"/>
              </a:ext>
            </a:extLst>
          </p:cNvPr>
          <p:cNvSpPr/>
          <p:nvPr/>
        </p:nvSpPr>
        <p:spPr>
          <a:xfrm>
            <a:off x="4588882" y="4892718"/>
            <a:ext cx="2686050" cy="8001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Ochrona zdrowia</a:t>
            </a:r>
          </a:p>
        </p:txBody>
      </p:sp>
      <p:sp>
        <p:nvSpPr>
          <p:cNvPr id="13" name="Fala 12">
            <a:extLst>
              <a:ext uri="{FF2B5EF4-FFF2-40B4-BE49-F238E27FC236}">
                <a16:creationId xmlns:a16="http://schemas.microsoft.com/office/drawing/2014/main" xmlns="" id="{1D1A595E-0C7B-474B-B6F7-468F6B6B949A}"/>
              </a:ext>
            </a:extLst>
          </p:cNvPr>
          <p:cNvSpPr/>
          <p:nvPr/>
        </p:nvSpPr>
        <p:spPr>
          <a:xfrm>
            <a:off x="363352" y="5032397"/>
            <a:ext cx="2581274" cy="8001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Polityka zagraniczna</a:t>
            </a:r>
          </a:p>
        </p:txBody>
      </p:sp>
      <p:sp>
        <p:nvSpPr>
          <p:cNvPr id="14" name="Fala 13">
            <a:extLst>
              <a:ext uri="{FF2B5EF4-FFF2-40B4-BE49-F238E27FC236}">
                <a16:creationId xmlns:a16="http://schemas.microsoft.com/office/drawing/2014/main" xmlns="" id="{CA2798A9-3746-44F8-99D4-BC8D3497BA55}"/>
              </a:ext>
            </a:extLst>
          </p:cNvPr>
          <p:cNvSpPr/>
          <p:nvPr/>
        </p:nvSpPr>
        <p:spPr>
          <a:xfrm>
            <a:off x="236498" y="999151"/>
            <a:ext cx="3152776" cy="78826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funkcjonowanie urzędów</a:t>
            </a:r>
          </a:p>
        </p:txBody>
      </p:sp>
      <p:sp>
        <p:nvSpPr>
          <p:cNvPr id="15" name="Fala 14">
            <a:extLst>
              <a:ext uri="{FF2B5EF4-FFF2-40B4-BE49-F238E27FC236}">
                <a16:creationId xmlns:a16="http://schemas.microsoft.com/office/drawing/2014/main" xmlns="" id="{6C6871E7-F63B-4C4C-BCE2-58111AE9E408}"/>
              </a:ext>
            </a:extLst>
          </p:cNvPr>
          <p:cNvSpPr/>
          <p:nvPr/>
        </p:nvSpPr>
        <p:spPr>
          <a:xfrm>
            <a:off x="7494004" y="941676"/>
            <a:ext cx="2681286" cy="8001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Legalizacja pobytu</a:t>
            </a:r>
          </a:p>
        </p:txBody>
      </p:sp>
      <p:sp>
        <p:nvSpPr>
          <p:cNvPr id="16" name="Fala 15">
            <a:extLst>
              <a:ext uri="{FF2B5EF4-FFF2-40B4-BE49-F238E27FC236}">
                <a16:creationId xmlns:a16="http://schemas.microsoft.com/office/drawing/2014/main" xmlns="" id="{7C32D6AF-3501-4E59-A74C-6BBF366FE859}"/>
              </a:ext>
            </a:extLst>
          </p:cNvPr>
          <p:cNvSpPr/>
          <p:nvPr/>
        </p:nvSpPr>
        <p:spPr>
          <a:xfrm>
            <a:off x="9375619" y="253351"/>
            <a:ext cx="2686050" cy="8001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Kultura</a:t>
            </a:r>
          </a:p>
        </p:txBody>
      </p:sp>
      <p:sp>
        <p:nvSpPr>
          <p:cNvPr id="17" name="Fala 16">
            <a:extLst>
              <a:ext uri="{FF2B5EF4-FFF2-40B4-BE49-F238E27FC236}">
                <a16:creationId xmlns:a16="http://schemas.microsoft.com/office/drawing/2014/main" xmlns="" id="{C8B59777-5A00-4E9E-B1A3-0B9E77A25E8D}"/>
              </a:ext>
            </a:extLst>
          </p:cNvPr>
          <p:cNvSpPr/>
          <p:nvPr/>
        </p:nvSpPr>
        <p:spPr>
          <a:xfrm>
            <a:off x="3382151" y="5858849"/>
            <a:ext cx="2686050" cy="8001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Osoby o specjalnych potrzebach </a:t>
            </a:r>
          </a:p>
        </p:txBody>
      </p:sp>
    </p:spTree>
    <p:extLst>
      <p:ext uri="{BB962C8B-B14F-4D97-AF65-F5344CB8AC3E}">
        <p14:creationId xmlns:p14="http://schemas.microsoft.com/office/powerpoint/2010/main" val="253687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DC9DCFB-A76B-450A-BB6D-27AF3F28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Migranci = sąsiedzi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AEEBA7D1-E016-4B00-8595-0751796509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B6199835-E7D3-416C-838D-8CED7F0517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koncept najsłabszego ogniwa – im ono silniejsze, tym cały łańcuch silniejszy.</a:t>
            </a:r>
          </a:p>
          <a:p>
            <a:r>
              <a:rPr lang="pl-PL" dirty="0"/>
              <a:t>Myśląc o miejscu migrantów w społeczeństwie – warto w ten sposób.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309749BB-3942-4346-A81E-A42376785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66" y="1825625"/>
            <a:ext cx="5354867" cy="356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06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5AB92B3-1994-FDF6-320A-DE0661A3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Główne wskazówki SIRES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C71AFB-6444-F72B-059E-886B1F738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Wsparcie jednostek, rodzin, społeczności</a:t>
            </a:r>
          </a:p>
          <a:p>
            <a:r>
              <a:rPr lang="pl-PL" dirty="0"/>
              <a:t>Zapobieganie wykluczeniu</a:t>
            </a:r>
          </a:p>
          <a:p>
            <a:r>
              <a:rPr lang="pl-PL" dirty="0"/>
              <a:t>Włączanie w rynek pracy (także aktywizacja osób, dla których jest to trudne)</a:t>
            </a:r>
          </a:p>
          <a:p>
            <a:endParaRPr lang="pl-PL" dirty="0"/>
          </a:p>
          <a:p>
            <a:r>
              <a:rPr lang="pl-PL" dirty="0"/>
              <a:t>Przygotowanie konkursu poprzedzone analizą.</a:t>
            </a:r>
          </a:p>
        </p:txBody>
      </p:sp>
    </p:spTree>
    <p:extLst>
      <p:ext uri="{BB962C8B-B14F-4D97-AF65-F5344CB8AC3E}">
        <p14:creationId xmlns:p14="http://schemas.microsoft.com/office/powerpoint/2010/main" val="9319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C222FCB-B4D5-AD06-408B-263E8024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72225" cy="132556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6EDED6-1C76-A77E-A295-3CD18CF6D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72225" cy="4351338"/>
          </a:xfrm>
        </p:spPr>
        <p:txBody>
          <a:bodyPr/>
          <a:lstStyle/>
          <a:p>
            <a:r>
              <a:rPr lang="pl-PL" dirty="0"/>
              <a:t>Wypracowane na podstawie doświadczeń międzynarodowego czerwonego krzyża i półksiężyca.</a:t>
            </a:r>
          </a:p>
          <a:p>
            <a:r>
              <a:rPr lang="pl-PL" dirty="0"/>
              <a:t>Wspólne dla bardzo wielu podmiotów zaangażowanych w pomoc w sytuacjach humanitarnych.</a:t>
            </a:r>
          </a:p>
          <a:p>
            <a:r>
              <a:rPr lang="pl-PL" dirty="0"/>
              <a:t>Istnieje system certyfikacji – ale zasady działają też jako wskazówki: jak zmierzać do dobrej jakości świadczenia pomocy.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9253F8C-751B-3F90-CE1A-265A89719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024" y="0"/>
            <a:ext cx="4890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6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32532DB-A143-2924-E6E4-4CB94536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317499"/>
            <a:ext cx="10515600" cy="1325563"/>
          </a:xfrm>
        </p:spPr>
        <p:txBody>
          <a:bodyPr/>
          <a:lstStyle/>
          <a:p>
            <a:r>
              <a:rPr lang="pl-PL" dirty="0"/>
              <a:t>Standardy pracy humanitarnej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84FB84C-D8DA-38F3-090D-04859B07B353}"/>
              </a:ext>
            </a:extLst>
          </p:cNvPr>
          <p:cNvSpPr txBox="1"/>
          <p:nvPr/>
        </p:nvSpPr>
        <p:spPr>
          <a:xfrm>
            <a:off x="1095372" y="2407632"/>
            <a:ext cx="394811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2. Pomoc jest skuteczna i dostępna na czas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4B773E7D-B42A-CE92-67A8-3AADEFF0B663}"/>
              </a:ext>
            </a:extLst>
          </p:cNvPr>
          <p:cNvSpPr txBox="1"/>
          <p:nvPr/>
        </p:nvSpPr>
        <p:spPr>
          <a:xfrm>
            <a:off x="1095372" y="3293962"/>
            <a:ext cx="394811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3. Pomoc wzmacnia lokalny potencjał i nie przynosi odbiorcom szkody.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B07BBE07-C6DF-D2AF-55C7-4C1E56EFD0A5}"/>
              </a:ext>
            </a:extLst>
          </p:cNvPr>
          <p:cNvSpPr txBox="1"/>
          <p:nvPr/>
        </p:nvSpPr>
        <p:spPr>
          <a:xfrm>
            <a:off x="1095374" y="4180293"/>
            <a:ext cx="394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4. Komunikacja, partycypacja, informacja zwrotna.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A13F96D8-645A-04E3-7904-A32DFD5C2012}"/>
              </a:ext>
            </a:extLst>
          </p:cNvPr>
          <p:cNvSpPr txBox="1"/>
          <p:nvPr/>
        </p:nvSpPr>
        <p:spPr>
          <a:xfrm>
            <a:off x="1095375" y="1825625"/>
            <a:ext cx="394811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1. Pomoc jest adekwatna do potrzeb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882FF36E-E765-EE8A-7BD5-8B4629C8DD09}"/>
              </a:ext>
            </a:extLst>
          </p:cNvPr>
          <p:cNvSpPr txBox="1"/>
          <p:nvPr/>
        </p:nvSpPr>
        <p:spPr>
          <a:xfrm>
            <a:off x="1095373" y="5054102"/>
            <a:ext cx="394811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5. Zgłaszanie skarg – dostępne i skuteczne.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90FA35BD-9859-6A45-AFF6-FD6F0F7D8E88}"/>
              </a:ext>
            </a:extLst>
          </p:cNvPr>
          <p:cNvSpPr txBox="1"/>
          <p:nvPr/>
        </p:nvSpPr>
        <p:spPr>
          <a:xfrm>
            <a:off x="6234115" y="5054102"/>
            <a:ext cx="394811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9. Podmioty wykorzystują zasoby efektywnie i gospodarnie.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778D2814-AF4F-591C-33CF-38AF88D198B5}"/>
              </a:ext>
            </a:extLst>
          </p:cNvPr>
          <p:cNvSpPr txBox="1"/>
          <p:nvPr/>
        </p:nvSpPr>
        <p:spPr>
          <a:xfrm>
            <a:off x="6234115" y="3804917"/>
            <a:ext cx="3948112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8. Personel jest wspierany, aby pracować skutecznie, jest traktowany sprawiedliwie.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22CB7704-3D9C-0947-EF5C-0043D8128D12}"/>
              </a:ext>
            </a:extLst>
          </p:cNvPr>
          <p:cNvSpPr txBox="1"/>
          <p:nvPr/>
        </p:nvSpPr>
        <p:spPr>
          <a:xfrm>
            <a:off x="6234115" y="1843654"/>
            <a:ext cx="394811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6. Pomoc jest skoordynowana i uzupełniająca się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3289C55E-F322-270A-5323-EB037B74234B}"/>
              </a:ext>
            </a:extLst>
          </p:cNvPr>
          <p:cNvSpPr txBox="1"/>
          <p:nvPr/>
        </p:nvSpPr>
        <p:spPr>
          <a:xfrm>
            <a:off x="6234115" y="2794584"/>
            <a:ext cx="39481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7. Osoby świadczące pomoc uczą się i doskonalą umiejętności.</a:t>
            </a:r>
          </a:p>
        </p:txBody>
      </p:sp>
    </p:spTree>
    <p:extLst>
      <p:ext uri="{BB962C8B-B14F-4D97-AF65-F5344CB8AC3E}">
        <p14:creationId xmlns:p14="http://schemas.microsoft.com/office/powerpoint/2010/main" val="1437808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DB18205-F449-5F8F-1F00-98D696992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sytuacji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6BF880F-E346-8B60-D13E-60836653A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Warto zachęcać (strukturalnie) </a:t>
            </a:r>
            <a:r>
              <a:rPr lang="pl-PL" dirty="0" err="1"/>
              <a:t>grantobiorców</a:t>
            </a:r>
            <a:r>
              <a:rPr lang="pl-PL" dirty="0"/>
              <a:t> do solidnej analizy sytuacji/potrzeb – na etapie wnioskowania, ale też realizacji projektów, a także po ich zakończeniu.</a:t>
            </a:r>
          </a:p>
          <a:p>
            <a:endParaRPr lang="pl-PL" dirty="0"/>
          </a:p>
          <a:p>
            <a:r>
              <a:rPr lang="pl-PL" dirty="0"/>
              <a:t>Do rozważenia:</a:t>
            </a:r>
          </a:p>
          <a:p>
            <a:pPr marL="0" indent="0">
              <a:buNone/>
            </a:pPr>
            <a:r>
              <a:rPr lang="pl-PL" dirty="0"/>
              <a:t>- akceptowanie kosztów przygotowania wniosku (analizy potrzeb)</a:t>
            </a:r>
          </a:p>
          <a:p>
            <a:pPr marL="0" indent="0">
              <a:buNone/>
            </a:pPr>
            <a:r>
              <a:rPr lang="pl-PL" dirty="0"/>
              <a:t>- zachęta do kontynuacji działań, które się powiodły i dzielenia się dobrymi praktykami</a:t>
            </a:r>
          </a:p>
          <a:p>
            <a:pPr marL="0" indent="0">
              <a:buNone/>
            </a:pPr>
            <a:r>
              <a:rPr lang="pl-PL" dirty="0"/>
              <a:t>- dokumentacja klęsk (wyciąganie z nich wniosków, bez „kary”)</a:t>
            </a:r>
          </a:p>
        </p:txBody>
      </p:sp>
    </p:spTree>
    <p:extLst>
      <p:ext uri="{BB962C8B-B14F-4D97-AF65-F5344CB8AC3E}">
        <p14:creationId xmlns:p14="http://schemas.microsoft.com/office/powerpoint/2010/main" val="2768879471"/>
      </p:ext>
    </p:extLst>
  </p:cSld>
  <p:clrMapOvr>
    <a:masterClrMapping/>
  </p:clrMapOvr>
</p:sld>
</file>

<file path=ppt/theme/theme1.xml><?xml version="1.0" encoding="utf-8"?>
<a:theme xmlns:a="http://schemas.openxmlformats.org/drawingml/2006/main" name="SIRES II_szablon prezentacji_do pobrania">
  <a:themeElements>
    <a:clrScheme name="Niestandardowy 8">
      <a:dk1>
        <a:sysClr val="windowText" lastClr="000000"/>
      </a:dk1>
      <a:lt1>
        <a:sysClr val="window" lastClr="FFFFFF"/>
      </a:lt1>
      <a:dk2>
        <a:srgbClr val="37547F"/>
      </a:dk2>
      <a:lt2>
        <a:srgbClr val="E7E6E6"/>
      </a:lt2>
      <a:accent1>
        <a:srgbClr val="00A563"/>
      </a:accent1>
      <a:accent2>
        <a:srgbClr val="7F7F7F"/>
      </a:accent2>
      <a:accent3>
        <a:srgbClr val="025F55"/>
      </a:accent3>
      <a:accent4>
        <a:srgbClr val="BFBFBF"/>
      </a:accent4>
      <a:accent5>
        <a:srgbClr val="4472C4"/>
      </a:accent5>
      <a:accent6>
        <a:srgbClr val="018381"/>
      </a:accent6>
      <a:hlink>
        <a:srgbClr val="37547F"/>
      </a:hlink>
      <a:folHlink>
        <a:srgbClr val="7F7F7F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SIRES II_szablon prezentacji_do pobrania</Template>
  <TotalTime>974</TotalTime>
  <Words>1029</Words>
  <Application>Microsoft Office PowerPoint</Application>
  <PresentationFormat>Panoramiczny</PresentationFormat>
  <Paragraphs>162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SIRES II_szablon prezentacji_do pobrania</vt:lpstr>
      <vt:lpstr>Projekt niestandardowy</vt:lpstr>
      <vt:lpstr> Rekomendacje MFiPR: Wspieranie integracji społeczno-gospodarczej obywateli państw trzecich - cześć 2</vt:lpstr>
      <vt:lpstr>Prezentacja programu PowerPoint</vt:lpstr>
      <vt:lpstr>Podsumowując poprzednie spotkanie</vt:lpstr>
      <vt:lpstr>     </vt:lpstr>
      <vt:lpstr>Migranci = sąsiedzi</vt:lpstr>
      <vt:lpstr>Główne wskazówki SIRES</vt:lpstr>
      <vt:lpstr>Prezentacja programu PowerPoint</vt:lpstr>
      <vt:lpstr>Standardy pracy humanitarnej</vt:lpstr>
      <vt:lpstr>Analiza sytuacji</vt:lpstr>
      <vt:lpstr>Włączenie migrantów/migrantek</vt:lpstr>
      <vt:lpstr>Centrum Wielokulturowe - Warszawa</vt:lpstr>
      <vt:lpstr>Centrum Wielokulturowe – przykład</vt:lpstr>
      <vt:lpstr>Portal informacyjny dla migrantów w mieście</vt:lpstr>
      <vt:lpstr>Lublin – Homo Faber – oprowadzanie po domu</vt:lpstr>
      <vt:lpstr>Koalicja na rzecz wsparcia asystentów międzykulturowych</vt:lpstr>
      <vt:lpstr>Punkt informacyjny dla cudzoziemców</vt:lpstr>
      <vt:lpstr>Pomoc osobom z niepełnosprawnością </vt:lpstr>
      <vt:lpstr>Rynek pracy</vt:lpstr>
      <vt:lpstr>Mieszkania</vt:lpstr>
      <vt:lpstr>Usługi specjalistyczne</vt:lpstr>
      <vt:lpstr>Publikacje</vt:lpstr>
      <vt:lpstr>Nauka języka polskiego</vt:lpstr>
      <vt:lpstr>Cele konkursu – skutki dla regionu?</vt:lpstr>
      <vt:lpstr>Kultura – model góry lodowej. Różnice kulturowe istnieją.</vt:lpstr>
      <vt:lpstr>Wsparcie organizacji pozarządowych</vt:lpstr>
      <vt:lpstr>Częste bolączki NGO:</vt:lpstr>
      <vt:lpstr>Samo w sobie wartościowe</vt:lpstr>
      <vt:lpstr>Agnieszka Kosowicz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Microsoft Office User</dc:creator>
  <cp:lastModifiedBy>Joanna Szymanska</cp:lastModifiedBy>
  <cp:revision>105</cp:revision>
  <dcterms:created xsi:type="dcterms:W3CDTF">2020-09-14T11:21:20Z</dcterms:created>
  <dcterms:modified xsi:type="dcterms:W3CDTF">2022-06-25T14:16:53Z</dcterms:modified>
</cp:coreProperties>
</file>